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4" r:id="rId5"/>
    <p:sldId id="366" r:id="rId6"/>
    <p:sldId id="274" r:id="rId7"/>
    <p:sldId id="326" r:id="rId8"/>
    <p:sldId id="273" r:id="rId9"/>
    <p:sldId id="347" r:id="rId10"/>
    <p:sldId id="327" r:id="rId11"/>
    <p:sldId id="372" r:id="rId12"/>
    <p:sldId id="353" r:id="rId13"/>
    <p:sldId id="373" r:id="rId14"/>
    <p:sldId id="374" r:id="rId15"/>
    <p:sldId id="275" r:id="rId16"/>
    <p:sldId id="376" r:id="rId17"/>
    <p:sldId id="378" r:id="rId18"/>
    <p:sldId id="380" r:id="rId19"/>
    <p:sldId id="381" r:id="rId20"/>
    <p:sldId id="321" r:id="rId21"/>
    <p:sldId id="379" r:id="rId22"/>
    <p:sldId id="382" r:id="rId23"/>
    <p:sldId id="367" r:id="rId24"/>
    <p:sldId id="383" r:id="rId25"/>
    <p:sldId id="355" r:id="rId26"/>
    <p:sldId id="384" r:id="rId27"/>
    <p:sldId id="354" r:id="rId28"/>
    <p:sldId id="368" r:id="rId29"/>
    <p:sldId id="385" r:id="rId30"/>
    <p:sldId id="369" r:id="rId31"/>
    <p:sldId id="346" r:id="rId32"/>
    <p:sldId id="386" r:id="rId33"/>
    <p:sldId id="387" r:id="rId34"/>
    <p:sldId id="388" r:id="rId35"/>
    <p:sldId id="389" r:id="rId36"/>
    <p:sldId id="296" r:id="rId37"/>
    <p:sldId id="390" r:id="rId38"/>
    <p:sldId id="320" r:id="rId39"/>
    <p:sldId id="34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423"/>
    <a:srgbClr val="15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7620" autoAdjust="0"/>
  </p:normalViewPr>
  <p:slideViewPr>
    <p:cSldViewPr snapToGrid="0" showGuides="1">
      <p:cViewPr varScale="1">
        <p:scale>
          <a:sx n="110" d="100"/>
          <a:sy n="110" d="100"/>
        </p:scale>
        <p:origin x="12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7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59F8-C8BC-1AD6-A43A-E7E50D125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4A471-3EB6-DDC5-EF16-0A84B0D83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D0EA4-D4F7-C0CD-8DD6-65F3E7F35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01B1C-ADB9-DBF2-757E-5FB929C36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53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09B8F-A5A3-6E96-B2AA-55B8C1C8F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26E50-B6A9-4B57-C0ED-F5DEA2638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8A0B4-63B3-E0B0-1AFB-35930C28D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5324-06FD-A79E-F606-F0C91101D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50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3FCB-D063-6FBC-94A6-D0160CE7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1A445-DEC5-EB91-0AFD-0A3CB16E9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47C88-BE3D-AC3E-B5B6-F96558F3F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CA486-5BB1-DE31-F534-0EE56A393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179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E1CB-7263-A148-741D-AB6582D5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E4C9B-CABF-481D-5E6F-3C3801762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AE617-0A0F-E444-4EFA-3BD6219DB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7C190-B8CB-668D-6CAC-B30DD51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9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68F7C-A206-A260-1812-06835A235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174D3-1EF4-3251-6A2D-3FFFB9127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AF985-81C0-1240-61A8-C026258C3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01C9F-4342-1686-4B53-1125F6CAA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57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BD05-D169-4C93-41D1-6801FCC91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12CA2-1378-789B-1C97-A54CD640E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6B9E9-E1B3-CBE5-B6EE-D4525E97E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DF86-B699-ED94-951E-66FE305FD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22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DFD2-87B7-F4AF-1CCA-3CB77793F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E71DC-2961-F99B-9706-52D8E2704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38598-0671-CF65-FFB8-05EEE0611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47606-AB2A-5220-910B-9DFD5EEEC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2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D1D6-05AF-9F9F-FB22-4880D199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8032A-F204-4BC5-8166-07A2F3176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3BF78-E329-7D1B-7CC3-E8DBE0BC4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7A484-74CE-3900-75A8-8BB7F0299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44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1B80-D6C9-805F-6918-BE66F558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DA3F5-9FCD-7F5D-F9CD-F42D19102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87B82-E920-D094-95B6-E9C482892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E112-54F2-E7FA-BFE7-F6F6B0E0C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825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D1DC-BFE5-0060-A492-D18E8664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7E123-40A4-4D1B-F49A-823C33F6E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5D7F9-33DA-DE7E-D5DA-27F4575AD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D359-EAF9-63E0-8B8B-F43336D38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89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2C5BA-BE47-B014-00C2-5BA21936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CD305-F9C6-43DA-CB17-4A0BA977F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67868-90B1-DB70-ADB3-D669B8996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B5B03-99A7-162D-D605-0020236DB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26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643B-A869-6A43-B81A-F307EC16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11CAF-8520-C605-F226-4673D0F4F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47C71C-D24F-5878-B59C-5C041B560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907DD-63AE-26E2-8249-616FAA127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89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BBF9B-936A-353C-710D-D1B41D40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1A746-A715-539B-6679-8CE17CC13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728C-EB5B-B50C-3B8F-5129ADF2A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E7E8-EAAA-0124-C466-C5FF9E250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9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EAAC-07CD-B691-24CB-E9E1E40D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863730-293E-6E35-BDF9-5752A451B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304E2-EC5F-32A0-1C4B-53B81EEAD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FA132-E88D-565A-50B7-6EEECBFE2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7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0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4FEE-2D99-47EF-44C6-BC6A7132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0957A-3044-045D-4D8C-94FE10953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DA3C2-1735-E4EA-E77B-2B4902F48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DF7F3-CF32-456F-E5E9-C9DE9DB81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4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647B-E735-6D0D-411E-55D17149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2ED03-CC30-3F53-9246-3FBCE3B01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28FB-C0D7-46DF-121A-90D38F0F4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5092-9915-B306-07CD-E62BC3168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7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C05C-8378-D7F5-D740-E079070F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1A414-B050-368F-1BA6-DF4022E6D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9E1E8-3CD8-C586-ADB7-7FF0C6611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8A7A-6ADF-7224-5672-80712E7F2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7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4D68F-D2BA-7893-A43F-79D11AACA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C5C7F-A5D9-1453-BE3E-D7884AAC4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248FC-5E27-5688-3D6A-8BE426193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C7B1D-2947-B0A3-CFD2-503A28131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5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6E5C1-1B28-D933-3E5D-2E59816EF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E7597-3EDA-2AD1-D579-95BAD6078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F6B42-120B-119A-15F9-8D8E4168E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A1B0B-67B8-7313-9AA0-E8556ADA5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1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9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4040-789B-7A86-B615-38CDB0961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92BC0-7D73-22C4-E0B9-E7C3D87A4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D2FF-2689-9B96-72EA-3845531BC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0178E-AA2C-45B2-FE7B-B8A8BBAC3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6.svg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0.png"/><Relationship Id="rId4" Type="http://schemas.openxmlformats.org/officeDocument/2006/relationships/image" Target="../media/image40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sv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sv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3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7984318" cy="1155908"/>
          </a:xfrm>
        </p:spPr>
        <p:txBody>
          <a:bodyPr/>
          <a:lstStyle/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Word2Vec &amp; Word Embeddings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Week 5</a:t>
            </a:r>
          </a:p>
        </p:txBody>
      </p:sp>
      <p:pic>
        <p:nvPicPr>
          <p:cNvPr id="1026" name="Picture 2" descr="Machine Learning Basics">
            <a:extLst>
              <a:ext uri="{FF2B5EF4-FFF2-40B4-BE49-F238E27FC236}">
                <a16:creationId xmlns:a16="http://schemas.microsoft.com/office/drawing/2014/main" id="{559D9271-B89B-01F3-C6A4-D9FEBF27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65" y="-7303"/>
            <a:ext cx="2404235" cy="18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7289-C74F-10EB-B338-3CDCB9AF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2E0582-81EF-B439-1D0C-AB4E3192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Distributional Semantics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B784C-E69D-E38D-2447-A1F010D1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14206-B0CB-0AFB-2BB9-9FDF4D353306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endParaRPr lang="en-GB" sz="2800" dirty="0"/>
          </a:p>
        </p:txBody>
      </p:sp>
      <p:pic>
        <p:nvPicPr>
          <p:cNvPr id="8194" name="Picture 2" descr="Word Embedding Demo: Tutorial">
            <a:extLst>
              <a:ext uri="{FF2B5EF4-FFF2-40B4-BE49-F238E27FC236}">
                <a16:creationId xmlns:a16="http://schemas.microsoft.com/office/drawing/2014/main" id="{F9EBA773-EC44-D6D3-95CC-2298672ED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7805"/>
          <a:stretch>
            <a:fillRect/>
          </a:stretch>
        </p:blipFill>
        <p:spPr bwMode="auto">
          <a:xfrm>
            <a:off x="757382" y="1365280"/>
            <a:ext cx="4479636" cy="42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ord Embedding Demo: Tutorial">
            <a:extLst>
              <a:ext uri="{FF2B5EF4-FFF2-40B4-BE49-F238E27FC236}">
                <a16:creationId xmlns:a16="http://schemas.microsoft.com/office/drawing/2014/main" id="{AAF1E921-8404-B22D-60E6-4CC93CED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09" y="1476116"/>
            <a:ext cx="5532582" cy="41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87409-A78B-CF6B-3427-9A0934E35DF0}"/>
              </a:ext>
            </a:extLst>
          </p:cNvPr>
          <p:cNvSpPr txBox="1"/>
          <p:nvPr/>
        </p:nvSpPr>
        <p:spPr>
          <a:xfrm>
            <a:off x="4156364" y="5924723"/>
            <a:ext cx="33528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GB" sz="1800" b="1" dirty="0">
                <a:highlight>
                  <a:srgbClr val="FFFF00"/>
                </a:highlight>
              </a:rPr>
              <a:t>Conceptual Semantic Space</a:t>
            </a:r>
          </a:p>
        </p:txBody>
      </p:sp>
    </p:spTree>
    <p:extLst>
      <p:ext uri="{BB962C8B-B14F-4D97-AF65-F5344CB8AC3E}">
        <p14:creationId xmlns:p14="http://schemas.microsoft.com/office/powerpoint/2010/main" val="417401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15CC-7888-F990-F5DA-22D7F67B6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4654D0-AC75-ADBA-FF01-03EABA83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Word2Vec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86DCB-8967-09FD-63DD-BD9A7944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7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is Word2Vec?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17C3-39FB-CBCF-3CE6-73DFF31AAD7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Word2vec</a:t>
            </a:r>
            <a:r>
              <a:rPr lang="en-GB" sz="2800" dirty="0"/>
              <a:t> is a technique in </a:t>
            </a:r>
            <a:r>
              <a:rPr lang="en-GB" sz="2800" dirty="0">
                <a:solidFill>
                  <a:srgbClr val="FF0000"/>
                </a:solidFill>
              </a:rPr>
              <a:t>natural language</a:t>
            </a:r>
            <a:r>
              <a:rPr lang="en-GB" sz="2800" dirty="0"/>
              <a:t> for obtaining vector representations of words.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These vectors capture information about the </a:t>
            </a:r>
            <a:r>
              <a:rPr lang="en-GB" sz="2800" b="1" dirty="0"/>
              <a:t>meaning of the word</a:t>
            </a:r>
            <a:r>
              <a:rPr lang="en-GB" sz="2800" dirty="0"/>
              <a:t> based on the surrounding words.</a:t>
            </a:r>
          </a:p>
        </p:txBody>
      </p:sp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021D-6256-39E2-ABF6-2B84BC0E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BBA59-290F-0FC5-8A70-A6D0DEFF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Word2Vec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F3C94-99AA-6A9A-129A-D7CA03F8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9733B-537C-A0E8-43DD-4294FE091EDC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Continuous Bag of Words (</a:t>
            </a:r>
            <a:r>
              <a:rPr lang="en-GB" sz="2800" b="1" dirty="0">
                <a:solidFill>
                  <a:srgbClr val="C00000"/>
                </a:solidFill>
              </a:rPr>
              <a:t>CBOW</a:t>
            </a:r>
            <a:r>
              <a:rPr lang="en-GB" sz="2800" dirty="0"/>
              <a:t>)</a:t>
            </a:r>
          </a:p>
          <a:p>
            <a:pPr marL="11664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Predicts the </a:t>
            </a:r>
            <a:r>
              <a:rPr lang="en-GB" sz="2000" b="1" dirty="0"/>
              <a:t>target word</a:t>
            </a:r>
            <a:r>
              <a:rPr lang="en-GB" sz="2000" dirty="0"/>
              <a:t> based on the </a:t>
            </a:r>
            <a:r>
              <a:rPr lang="en-GB" sz="2000" b="1" dirty="0"/>
              <a:t>context words</a:t>
            </a:r>
            <a:r>
              <a:rPr lang="en-GB" sz="2000" dirty="0"/>
              <a:t> around it.</a:t>
            </a:r>
          </a:p>
          <a:p>
            <a:pPr marL="2520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C00000"/>
                </a:solidFill>
              </a:rPr>
              <a:t>Skip-Gram</a:t>
            </a:r>
          </a:p>
          <a:p>
            <a:pPr marL="11664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Predicts the </a:t>
            </a:r>
            <a:r>
              <a:rPr lang="en-GB" sz="2000" b="1" dirty="0"/>
              <a:t>context words</a:t>
            </a:r>
            <a:r>
              <a:rPr lang="en-GB" sz="2000" dirty="0"/>
              <a:t> based on the </a:t>
            </a:r>
            <a:r>
              <a:rPr lang="en-GB" sz="2000" b="1" dirty="0"/>
              <a:t>target word</a:t>
            </a:r>
            <a:r>
              <a:rPr lang="en-GB" sz="2000" dirty="0"/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ED1685-7D29-BD37-63FA-76E8919D9260}"/>
              </a:ext>
            </a:extLst>
          </p:cNvPr>
          <p:cNvGraphicFramePr>
            <a:graphicFrameLocks noGrp="1"/>
          </p:cNvGraphicFramePr>
          <p:nvPr/>
        </p:nvGraphicFramePr>
        <p:xfrm>
          <a:off x="382530" y="4083292"/>
          <a:ext cx="11418771" cy="19018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413019">
                  <a:extLst>
                    <a:ext uri="{9D8B030D-6E8A-4147-A177-3AD203B41FA5}">
                      <a16:colId xmlns:a16="http://schemas.microsoft.com/office/drawing/2014/main" val="3029960318"/>
                    </a:ext>
                  </a:extLst>
                </a:gridCol>
                <a:gridCol w="2709949">
                  <a:extLst>
                    <a:ext uri="{9D8B030D-6E8A-4147-A177-3AD203B41FA5}">
                      <a16:colId xmlns:a16="http://schemas.microsoft.com/office/drawing/2014/main" val="3560665796"/>
                    </a:ext>
                  </a:extLst>
                </a:gridCol>
                <a:gridCol w="4139738">
                  <a:extLst>
                    <a:ext uri="{9D8B030D-6E8A-4147-A177-3AD203B41FA5}">
                      <a16:colId xmlns:a16="http://schemas.microsoft.com/office/drawing/2014/main" val="38293373"/>
                    </a:ext>
                  </a:extLst>
                </a:gridCol>
                <a:gridCol w="3156065">
                  <a:extLst>
                    <a:ext uri="{9D8B030D-6E8A-4147-A177-3AD203B41FA5}">
                      <a16:colId xmlns:a16="http://schemas.microsoft.com/office/drawing/2014/main" val="359913092"/>
                    </a:ext>
                  </a:extLst>
                </a:gridCol>
              </a:tblGrid>
              <a:tr h="3806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Model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Predicts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Description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When to use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53915759"/>
                  </a:ext>
                </a:extLst>
              </a:tr>
              <a:tr h="760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CBOW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Target from context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Predict missing word from its neighbours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Faster; good for large data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9794925"/>
                  </a:ext>
                </a:extLst>
              </a:tr>
              <a:tr h="760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Skip-gram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Context from target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Predict nearby words from the centre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Better for small or sparse data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2129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0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823FB-2399-A059-9021-3E78DE010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C38004-CC3D-0CAB-0734-9595BD5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Word2Vec Architectures contd.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F9376-E5C6-92BD-BD07-D50493BC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5A60C-A05F-EFBD-7EF2-833A8F90E4B8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en-GB" sz="2000" dirty="0"/>
          </a:p>
        </p:txBody>
      </p:sp>
      <p:pic>
        <p:nvPicPr>
          <p:cNvPr id="9218" name="Picture 2" descr="From Words to Vectors: Understanding Word2Vec in NLP">
            <a:extLst>
              <a:ext uri="{FF2B5EF4-FFF2-40B4-BE49-F238E27FC236}">
                <a16:creationId xmlns:a16="http://schemas.microsoft.com/office/drawing/2014/main" id="{3C6899C4-9BB7-BB53-9A5C-387B366C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14" y="1165613"/>
            <a:ext cx="8694822" cy="4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5741-38D7-2E61-07F6-65A18BB5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922724-3E4A-39CF-459E-D1E9DC92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948160" cy="597101"/>
          </a:xfrm>
        </p:spPr>
        <p:txBody>
          <a:bodyPr/>
          <a:lstStyle/>
          <a:p>
            <a:r>
              <a:rPr lang="en-GB" sz="3600" dirty="0"/>
              <a:t>Inside the Word2Vec Neural Network (Skip-Gram)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7E5AE-A8F8-94B5-7622-5BE21985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2C7DA-6808-5BD6-6722-E549F23691AC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Word2Vec is a shallow neural network with three layers:</a:t>
            </a:r>
            <a:endParaRPr lang="en-GB" sz="4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D5F3B9-91EB-7B9E-D1F7-8B84F6671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804754"/>
              </p:ext>
            </p:extLst>
          </p:nvPr>
        </p:nvGraphicFramePr>
        <p:xfrm>
          <a:off x="529389" y="1958439"/>
          <a:ext cx="11274165" cy="33530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263687">
                  <a:extLst>
                    <a:ext uri="{9D8B030D-6E8A-4147-A177-3AD203B41FA5}">
                      <a16:colId xmlns:a16="http://schemas.microsoft.com/office/drawing/2014/main" val="2139796745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32071189"/>
                    </a:ext>
                  </a:extLst>
                </a:gridCol>
                <a:gridCol w="4438478">
                  <a:extLst>
                    <a:ext uri="{9D8B030D-6E8A-4147-A177-3AD203B41FA5}">
                      <a16:colId xmlns:a16="http://schemas.microsoft.com/office/drawing/2014/main" val="251725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Layer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Description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Example (Skip-gram)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81190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Input layer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Takes one word (as a one-hot vector).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e.g. cat = [0,0,1,0,0,…]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10044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Hidden (embedding) layer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A linear layer that converts the one-hot input into a dense vector.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Multiplies input by a weight matrix → produces the word embedding.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2513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Output layer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Predicts which context words appear nearby.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Gives a probability distribution over all words (</a:t>
                      </a:r>
                      <a:r>
                        <a:rPr lang="en-GB" sz="2400" kern="100" dirty="0" err="1">
                          <a:effectLst/>
                        </a:rPr>
                        <a:t>softmax</a:t>
                      </a:r>
                      <a:r>
                        <a:rPr lang="en-GB" sz="2400" kern="100" dirty="0">
                          <a:effectLst/>
                        </a:rPr>
                        <a:t>).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891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6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C2171-00DD-E6BD-36DD-26BDAB798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30610-6A11-178D-6FAF-C1E4BEF8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948160" cy="597101"/>
          </a:xfrm>
        </p:spPr>
        <p:txBody>
          <a:bodyPr/>
          <a:lstStyle/>
          <a:p>
            <a:r>
              <a:rPr lang="en-GB" sz="3600" dirty="0"/>
              <a:t>Inside the Word2Vec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216A3-34B6-BF30-0265-CD9F3EB0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AA329-52A3-E415-9CA8-4D4C9BADE17B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4000" dirty="0"/>
          </a:p>
        </p:txBody>
      </p:sp>
      <p:pic>
        <p:nvPicPr>
          <p:cNvPr id="12290" name="Picture 2" descr="Word2Vec Model To Generate Synonyms on the Fly in Apache Lucene – W2V  Algorithm">
            <a:extLst>
              <a:ext uri="{FF2B5EF4-FFF2-40B4-BE49-F238E27FC236}">
                <a16:creationId xmlns:a16="http://schemas.microsoft.com/office/drawing/2014/main" id="{3F1DB8E8-06AD-1F35-97C9-D6F6EDA8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51" y="1337456"/>
            <a:ext cx="6641869" cy="50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88F-951B-CF18-57D6-99F3D6CB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CC0A4-06A2-53A4-CEAF-40815C4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Foundation and Formula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0F9D-33FF-1BBF-7F20-22DB772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17</a:t>
            </a:fld>
            <a:r>
              <a:rPr lang="en-GB"/>
              <a:t>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F43627-56A9-11DF-5D98-54A42838563A}"/>
                  </a:ext>
                </a:extLst>
              </p:cNvPr>
              <p:cNvSpPr txBox="1"/>
              <p:nvPr/>
            </p:nvSpPr>
            <p:spPr>
              <a:xfrm>
                <a:off x="243840" y="1165613"/>
                <a:ext cx="11681523" cy="45267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800" b="1" dirty="0">
                    <a:solidFill>
                      <a:srgbClr val="C00000"/>
                    </a:solidFill>
                  </a:rPr>
                  <a:t>Goal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/>
                  <a:t>Predict the </a:t>
                </a:r>
                <a:r>
                  <a:rPr lang="en-GB" sz="2000" b="1" dirty="0"/>
                  <a:t>probability</a:t>
                </a:r>
                <a:r>
                  <a:rPr lang="en-GB" sz="2000" dirty="0"/>
                  <a:t> of each context word given the </a:t>
                </a:r>
                <a:r>
                  <a:rPr lang="en-GB" sz="2000" b="1" dirty="0"/>
                  <a:t>target word</a:t>
                </a:r>
                <a:r>
                  <a:rPr lang="en-GB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GB" sz="2800" dirty="0"/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𝑊𝐼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accent2"/>
                    </a:solidFill>
                  </a:rPr>
                  <a:t> : input vector</a:t>
                </a:r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`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accent5">
                        <a:lumMod val="75000"/>
                      </a:schemeClr>
                    </a:solidFill>
                  </a:rPr>
                  <a:t>: output vector</a:t>
                </a:r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accent5">
                        <a:lumMod val="75000"/>
                      </a:schemeClr>
                    </a:solidFill>
                  </a:rPr>
                  <a:t>V = Vocabulary size</a:t>
                </a:r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accent4"/>
                    </a:solidFill>
                  </a:rPr>
                  <a:t>Numerator = “target similarity”;   </a:t>
                </a:r>
                <a:r>
                  <a:rPr lang="en-GB" sz="2000" dirty="0">
                    <a:solidFill>
                      <a:srgbClr val="1E5423"/>
                    </a:solidFill>
                  </a:rPr>
                  <a:t>denominator = “sum over all words”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F43627-56A9-11DF-5D98-54A428385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165613"/>
                <a:ext cx="11681523" cy="4526774"/>
              </a:xfrm>
              <a:prstGeom prst="rect">
                <a:avLst/>
              </a:prstGeom>
              <a:blipFill>
                <a:blip r:embed="rId3"/>
                <a:stretch>
                  <a:fillRect l="-887" b="-10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DCB0A5-0718-3495-04D9-B7557A2E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303"/>
          <a:stretch>
            <a:fillRect/>
          </a:stretch>
        </p:blipFill>
        <p:spPr>
          <a:xfrm>
            <a:off x="3377539" y="2527069"/>
            <a:ext cx="4117302" cy="1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51EC-5EB3-4EC1-0829-E2AF9A67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03565E-428D-11DC-CB84-71829D34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Predicting Nearby Words (Skip-gram)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80F57-430D-3DC3-22E7-D401AEEA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C348-9E42-B21C-E5FE-349DEE455157}"/>
              </a:ext>
            </a:extLst>
          </p:cNvPr>
          <p:cNvSpPr txBox="1"/>
          <p:nvPr/>
        </p:nvSpPr>
        <p:spPr>
          <a:xfrm>
            <a:off x="243840" y="1165613"/>
            <a:ext cx="11681523" cy="3306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Word2Vec learns to predict </a:t>
            </a:r>
            <a:r>
              <a:rPr lang="en-GB" sz="2800" b="1" dirty="0"/>
              <a:t>context words</a:t>
            </a:r>
            <a:r>
              <a:rPr lang="en-GB" sz="2800" dirty="0"/>
              <a:t> given a </a:t>
            </a:r>
            <a:r>
              <a:rPr lang="en-GB" sz="2800" b="1" dirty="0"/>
              <a:t>target word</a:t>
            </a:r>
            <a:r>
              <a:rPr lang="en-GB" sz="2800" dirty="0"/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Example:  “</a:t>
            </a:r>
            <a:r>
              <a:rPr lang="en-GB" sz="2800" i="1" dirty="0"/>
              <a:t>The cat sat on the mat</a:t>
            </a:r>
            <a:r>
              <a:rPr lang="en-GB" sz="2800" dirty="0"/>
              <a:t>.”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C00000"/>
                </a:solidFill>
              </a:rPr>
              <a:t>Target</a:t>
            </a:r>
            <a:r>
              <a:rPr lang="en-GB" sz="2000" dirty="0"/>
              <a:t> = cat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C00000"/>
                </a:solidFill>
              </a:rPr>
              <a:t>Context(Window = 2)</a:t>
            </a:r>
            <a:r>
              <a:rPr lang="en-GB" sz="2000" dirty="0"/>
              <a:t> = {the, sat, on}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/>
              <a:t>Training pairs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(cat → the)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(cat → sat)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(cat → on)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b="1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3061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82A07-FE7C-2F2D-2510-E0C3F1AF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93455F-2ECB-ABA8-A76C-D49951C9782C}"/>
              </a:ext>
            </a:extLst>
          </p:cNvPr>
          <p:cNvSpPr/>
          <p:nvPr/>
        </p:nvSpPr>
        <p:spPr>
          <a:xfrm>
            <a:off x="4923445" y="2594964"/>
            <a:ext cx="544945" cy="471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48566-CA71-629A-DBCD-F6FAD84FA0CB}"/>
              </a:ext>
            </a:extLst>
          </p:cNvPr>
          <p:cNvSpPr txBox="1"/>
          <p:nvPr/>
        </p:nvSpPr>
        <p:spPr>
          <a:xfrm>
            <a:off x="243840" y="1140998"/>
            <a:ext cx="11681523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The model should assign higher probability to real contexts and lower to random ones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The cat sat on the mat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Across many sentences: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(cat → mat)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  <a:p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C48D86-475F-F2B1-A0D4-54AF48D7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Predicting Nearby Words (Skip-gram)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8C1B6-9109-03FF-3ECF-5BDFECBC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06C0A-208B-7F56-408B-F94AEFECF2C3}"/>
              </a:ext>
            </a:extLst>
          </p:cNvPr>
          <p:cNvSpPr txBox="1"/>
          <p:nvPr/>
        </p:nvSpPr>
        <p:spPr>
          <a:xfrm>
            <a:off x="133318" y="5298440"/>
            <a:ext cx="11925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highlight>
                  <a:srgbClr val="FFFF00"/>
                </a:highlight>
              </a:rPr>
              <a:t>Across many sentences, “cat” and “mat” often co-occur, so the model still learns them as semantically related.</a:t>
            </a:r>
          </a:p>
        </p:txBody>
      </p:sp>
    </p:spTree>
    <p:extLst>
      <p:ext uri="{BB962C8B-B14F-4D97-AF65-F5344CB8AC3E}">
        <p14:creationId xmlns:p14="http://schemas.microsoft.com/office/powerpoint/2010/main" val="42660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17BE2-4597-C47D-24DB-02DD34CB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D32C7B-8838-7D22-C86C-371D3055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845625"/>
            <a:ext cx="10723418" cy="2107665"/>
          </a:xfrm>
        </p:spPr>
        <p:txBody>
          <a:bodyPr/>
          <a:lstStyle/>
          <a:p>
            <a:pPr algn="ctr"/>
            <a: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can a computer tell that </a:t>
            </a: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32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en-GB" sz="32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doctor’ and ‘nurse’ are related</a:t>
            </a:r>
            <a:r>
              <a:rPr lang="en-GB" sz="32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, </a:t>
            </a: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that </a:t>
            </a: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32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en-GB" sz="32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king – man + woman = queen</a:t>
            </a:r>
            <a:r>
              <a:rPr lang="en-GB" sz="32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machines actually understand meaning?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F7249-82DC-670F-5484-3819E45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148" name="Picture 4" descr="King and queen vector illustration | Free Vector">
            <a:extLst>
              <a:ext uri="{FF2B5EF4-FFF2-40B4-BE49-F238E27FC236}">
                <a16:creationId xmlns:a16="http://schemas.microsoft.com/office/drawing/2014/main" id="{871E0CA6-5B90-0708-96D7-FF2E534B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38" y="2943765"/>
            <a:ext cx="2600325" cy="17197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50" name="Picture 6" descr="Doctor and nurse with patient files | Premium Vector">
            <a:extLst>
              <a:ext uri="{FF2B5EF4-FFF2-40B4-BE49-F238E27FC236}">
                <a16:creationId xmlns:a16="http://schemas.microsoft.com/office/drawing/2014/main" id="{F9648540-EEAC-7CD4-90A4-5D571252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295"/>
            <a:ext cx="1876425" cy="239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8E398-B2C8-8F76-041C-F5ADEFEBE4FF}"/>
              </a:ext>
            </a:extLst>
          </p:cNvPr>
          <p:cNvSpPr txBox="1"/>
          <p:nvPr/>
        </p:nvSpPr>
        <p:spPr>
          <a:xfrm>
            <a:off x="180975" y="5543003"/>
            <a:ext cx="1201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Today we’ll see how they do it, through word embeddings, where words become numbers that carry meaning.</a:t>
            </a:r>
          </a:p>
        </p:txBody>
      </p:sp>
    </p:spTree>
    <p:extLst>
      <p:ext uri="{BB962C8B-B14F-4D97-AF65-F5344CB8AC3E}">
        <p14:creationId xmlns:p14="http://schemas.microsoft.com/office/powerpoint/2010/main" val="221417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0895-F54D-3BF3-D681-CF2EFEAA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30D030-889A-17BF-2D79-ED63C91F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Worked Example [Conceptual]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1BC8B-7B0E-E4C2-4A44-B65D720D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C53A3-D0E3-446D-9A9E-8175A830608C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Compute Similarity (dot product)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  <a:p>
            <a:pPr>
              <a:lnSpc>
                <a:spcPct val="150000"/>
              </a:lnSpc>
            </a:pPr>
            <a:endParaRPr lang="en-GB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Apply </a:t>
            </a:r>
            <a:r>
              <a:rPr lang="en-GB" sz="2800" b="1" dirty="0" err="1"/>
              <a:t>Softmax</a:t>
            </a:r>
            <a:r>
              <a:rPr lang="en-GB" sz="2800" dirty="0"/>
              <a:t> (convert to probabilities)</a:t>
            </a: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“mat” is 72 % likely near “cat”; “car” is 28 %.</a:t>
            </a: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That’s meaning emerging from numbers.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6633F-00B7-6933-61F6-905DBBF82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00820"/>
              </p:ext>
            </p:extLst>
          </p:nvPr>
        </p:nvGraphicFramePr>
        <p:xfrm>
          <a:off x="3057237" y="2042834"/>
          <a:ext cx="4054766" cy="105365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27383">
                  <a:extLst>
                    <a:ext uri="{9D8B030D-6E8A-4147-A177-3AD203B41FA5}">
                      <a16:colId xmlns:a16="http://schemas.microsoft.com/office/drawing/2014/main" val="3975888962"/>
                    </a:ext>
                  </a:extLst>
                </a:gridCol>
                <a:gridCol w="2027383">
                  <a:extLst>
                    <a:ext uri="{9D8B030D-6E8A-4147-A177-3AD203B41FA5}">
                      <a16:colId xmlns:a16="http://schemas.microsoft.com/office/drawing/2014/main" val="33894475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Pair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Dot Product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53425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cat·mat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0.86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1362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cat·car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-0.08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986617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F8B3C22-4F63-E646-C99F-2789FF8A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47" y="3502890"/>
            <a:ext cx="4605993" cy="22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C60C-1D89-F0A6-CCBC-C84A965A2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170F6-8E47-2A5A-F1AA-F5C30E99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From Training to Embeddings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7EE13-9F2A-31D7-731F-B820B609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53859-48E0-F98F-9E5B-5F22946E277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The </a:t>
            </a:r>
            <a:r>
              <a:rPr lang="en-GB" sz="2800" b="1" dirty="0"/>
              <a:t>output layer</a:t>
            </a:r>
            <a:r>
              <a:rPr lang="en-GB" sz="2800" dirty="0"/>
              <a:t> is </a:t>
            </a:r>
            <a:r>
              <a:rPr lang="en-GB" sz="2800" b="1" dirty="0"/>
              <a:t>discarded</a:t>
            </a:r>
            <a:r>
              <a:rPr lang="en-GB" sz="2800" dirty="0"/>
              <a:t>; we only keep the </a:t>
            </a:r>
            <a:r>
              <a:rPr lang="en-GB" sz="2800" b="1" dirty="0">
                <a:solidFill>
                  <a:srgbClr val="C00000"/>
                </a:solidFill>
              </a:rPr>
              <a:t>hidden layer weights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Each word now has its own </a:t>
            </a:r>
            <a:r>
              <a:rPr lang="en-GB" sz="2800" b="1" dirty="0"/>
              <a:t>embedding vector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i="1" dirty="0"/>
              <a:t>Words that appear in similar contexts have similar embeddings.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BECA20-5386-A5AD-DD02-A61A69801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646210"/>
              </p:ext>
            </p:extLst>
          </p:nvPr>
        </p:nvGraphicFramePr>
        <p:xfrm>
          <a:off x="3081997" y="4031768"/>
          <a:ext cx="4839285" cy="140487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607100">
                  <a:extLst>
                    <a:ext uri="{9D8B030D-6E8A-4147-A177-3AD203B41FA5}">
                      <a16:colId xmlns:a16="http://schemas.microsoft.com/office/drawing/2014/main" val="4068062339"/>
                    </a:ext>
                  </a:extLst>
                </a:gridCol>
                <a:gridCol w="3232185">
                  <a:extLst>
                    <a:ext uri="{9D8B030D-6E8A-4147-A177-3AD203B41FA5}">
                      <a16:colId xmlns:a16="http://schemas.microsoft.com/office/drawing/2014/main" val="3746797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Word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Embedding (simplified)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825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cat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[0.35, 0.77, 0.12, …]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983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dog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[0.33, 0.79, 0.14, …]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0928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car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[0.10, –0.55, 0.82, …]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02067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DF3F1-4A71-B2D6-992F-7A02B415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02D83-7910-14A5-53DA-79161C3F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Word2Vec Learns from Data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4600B-C52F-7CB9-277F-DA977177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04372-E8AB-8D9B-F65C-8DA4219570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Word2Vec improves by comparing real word pairs vs random ones and adjusting its internal weights to get better at prediction.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The model starts with </a:t>
            </a:r>
            <a:r>
              <a:rPr lang="en-GB" sz="2000" b="1" dirty="0">
                <a:solidFill>
                  <a:srgbClr val="C00000"/>
                </a:solidFill>
              </a:rPr>
              <a:t>random numbers </a:t>
            </a:r>
            <a:r>
              <a:rPr lang="en-GB" sz="2000" dirty="0"/>
              <a:t>for every word.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Each time it predicts correctly (</a:t>
            </a:r>
            <a:r>
              <a:rPr lang="en-GB" sz="2000" b="1" dirty="0"/>
              <a:t>e.g., cat → mat</a:t>
            </a:r>
            <a:r>
              <a:rPr lang="en-GB" sz="2000" dirty="0"/>
              <a:t>), it slightly strengthens that connection.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Each time it predicts wrongly (</a:t>
            </a:r>
            <a:r>
              <a:rPr lang="en-GB" sz="2000" b="1" dirty="0"/>
              <a:t>e.g., cat → car</a:t>
            </a:r>
            <a:r>
              <a:rPr lang="en-GB" sz="2000" dirty="0"/>
              <a:t>), it weakens that connection.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Thousands of small adjustments make the model better at spotting meaningful relationships.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7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7AD6-5BB7-3FD3-DAD1-A92851AB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DB795-2F18-44E3-94E2-34564976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Word2Vec Learns from Data contd.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81B5A-DCDE-0B49-395F-8D6AB8F6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CC9EE-DA4A-A5D4-95F7-8C5A45BD64C4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ECB70-D11B-E2C3-3EB4-3DE0922BFB1F}"/>
              </a:ext>
            </a:extLst>
          </p:cNvPr>
          <p:cNvSpPr txBox="1"/>
          <p:nvPr/>
        </p:nvSpPr>
        <p:spPr>
          <a:xfrm>
            <a:off x="5108172" y="3429000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“cat” 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4E5FC-9AE9-3554-9DBD-5ADA0AEE7C7D}"/>
              </a:ext>
            </a:extLst>
          </p:cNvPr>
          <p:cNvSpPr txBox="1"/>
          <p:nvPr/>
        </p:nvSpPr>
        <p:spPr>
          <a:xfrm>
            <a:off x="2535385" y="2361056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9D8A8-B46E-B1A6-9D36-9C7D7D445C29}"/>
              </a:ext>
            </a:extLst>
          </p:cNvPr>
          <p:cNvSpPr txBox="1"/>
          <p:nvPr/>
        </p:nvSpPr>
        <p:spPr>
          <a:xfrm>
            <a:off x="5501640" y="1653182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47C7E-E510-E58C-1790-1733991A7F03}"/>
              </a:ext>
            </a:extLst>
          </p:cNvPr>
          <p:cNvSpPr txBox="1"/>
          <p:nvPr/>
        </p:nvSpPr>
        <p:spPr>
          <a:xfrm>
            <a:off x="8894621" y="2361056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7900B-32ED-0E1C-3C62-71B2091E561B}"/>
              </a:ext>
            </a:extLst>
          </p:cNvPr>
          <p:cNvSpPr txBox="1"/>
          <p:nvPr/>
        </p:nvSpPr>
        <p:spPr>
          <a:xfrm>
            <a:off x="4212660" y="4779459"/>
            <a:ext cx="733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88B66-F627-E336-FD79-D4E4372C9B75}"/>
              </a:ext>
            </a:extLst>
          </p:cNvPr>
          <p:cNvSpPr txBox="1"/>
          <p:nvPr/>
        </p:nvSpPr>
        <p:spPr>
          <a:xfrm>
            <a:off x="6735387" y="4694268"/>
            <a:ext cx="1584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banana</a:t>
            </a:r>
            <a:endParaRPr lang="en-GB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6DBC49-4C6A-D2B5-94F8-896B955CD02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79424" y="2105891"/>
            <a:ext cx="0" cy="132310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9E6991-A754-EF87-666D-F745793E8DF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161116" y="2622666"/>
            <a:ext cx="2733505" cy="1067944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D1902F-7184-4CA1-7FD4-0667CA13328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3206637" y="2884276"/>
            <a:ext cx="1901535" cy="79988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927644-0402-A84E-AD0E-A0934E9DA52F}"/>
              </a:ext>
            </a:extLst>
          </p:cNvPr>
          <p:cNvCxnSpPr>
            <a:cxnSpLocks/>
          </p:cNvCxnSpPr>
          <p:nvPr/>
        </p:nvCxnSpPr>
        <p:spPr>
          <a:xfrm>
            <a:off x="4666463" y="5263538"/>
            <a:ext cx="835177" cy="117155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CF215A-157D-9408-AD87-43BF0071ED75}"/>
              </a:ext>
            </a:extLst>
          </p:cNvPr>
          <p:cNvCxnSpPr>
            <a:cxnSpLocks/>
          </p:cNvCxnSpPr>
          <p:nvPr/>
        </p:nvCxnSpPr>
        <p:spPr>
          <a:xfrm flipH="1">
            <a:off x="6474817" y="5263538"/>
            <a:ext cx="792653" cy="118068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4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E0F6C-C493-8750-4155-2318DDF52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4A56E6-E0DB-0484-4D62-5DD84AE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Training Faster with Negative Sampling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3BD18-CC97-03F5-76E3-1A52C729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3E24-6940-674D-6C3E-2177D1A79938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Predicting across </a:t>
            </a:r>
            <a:r>
              <a:rPr lang="en-GB" sz="2800" b="1" dirty="0"/>
              <a:t>100,000</a:t>
            </a:r>
            <a:r>
              <a:rPr lang="en-GB" sz="2800" dirty="0"/>
              <a:t> words is too </a:t>
            </a:r>
            <a:r>
              <a:rPr lang="en-GB" sz="2800" b="1" dirty="0">
                <a:solidFill>
                  <a:srgbClr val="FF0000"/>
                </a:solidFill>
              </a:rPr>
              <a:t>slow</a:t>
            </a:r>
            <a:r>
              <a:rPr lang="en-GB" sz="2800" dirty="0"/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Instead, we train with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1 true context word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a few random “noise” words (negatives)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The model </a:t>
            </a:r>
            <a:r>
              <a:rPr lang="en-GB" sz="2800" b="1" dirty="0">
                <a:solidFill>
                  <a:srgbClr val="FF0000"/>
                </a:solidFill>
              </a:rPr>
              <a:t>learns</a:t>
            </a:r>
            <a:r>
              <a:rPr lang="en-GB" sz="2800" dirty="0"/>
              <a:t> to tell </a:t>
            </a:r>
            <a:r>
              <a:rPr lang="en-GB" sz="2800" b="1" dirty="0"/>
              <a:t>true from fake.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EE51D2-3EC2-6208-3696-F13F8AD2C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77300"/>
              </p:ext>
            </p:extLst>
          </p:nvPr>
        </p:nvGraphicFramePr>
        <p:xfrm>
          <a:off x="350127" y="4381616"/>
          <a:ext cx="11312484" cy="1456373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770828">
                  <a:extLst>
                    <a:ext uri="{9D8B030D-6E8A-4147-A177-3AD203B41FA5}">
                      <a16:colId xmlns:a16="http://schemas.microsoft.com/office/drawing/2014/main" val="3889183901"/>
                    </a:ext>
                  </a:extLst>
                </a:gridCol>
                <a:gridCol w="3770828">
                  <a:extLst>
                    <a:ext uri="{9D8B030D-6E8A-4147-A177-3AD203B41FA5}">
                      <a16:colId xmlns:a16="http://schemas.microsoft.com/office/drawing/2014/main" val="2657634282"/>
                    </a:ext>
                  </a:extLst>
                </a:gridCol>
                <a:gridCol w="3770828">
                  <a:extLst>
                    <a:ext uri="{9D8B030D-6E8A-4147-A177-3AD203B41FA5}">
                      <a16:colId xmlns:a16="http://schemas.microsoft.com/office/drawing/2014/main" val="1178228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Target Word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Real Context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Fake Contexts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1977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cat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mat 🟢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car 🔴, sky 🔴, banana 🔴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4738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3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1F598-81E4-56F8-D551-BDA9A972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51952-5658-621C-B9BE-2E2DB211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Word Embedding Space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90FD-E87F-A709-3B3E-594ECD2D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2ED84-79A2-F53C-D84D-A576E8A90BAC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Each word → </a:t>
            </a:r>
            <a:r>
              <a:rPr lang="en-GB" sz="2800" b="1" dirty="0">
                <a:solidFill>
                  <a:srgbClr val="FF0000"/>
                </a:solidFill>
              </a:rPr>
              <a:t>one dense vector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/>
              <a:t>Similar meanings </a:t>
            </a:r>
            <a:r>
              <a:rPr lang="en-GB" sz="2800" dirty="0"/>
              <a:t>→ </a:t>
            </a:r>
            <a:r>
              <a:rPr lang="en-GB" sz="2800" b="1" dirty="0"/>
              <a:t>closer points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Examples: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highlight>
                  <a:srgbClr val="FFFF00"/>
                </a:highlight>
              </a:rPr>
              <a:t>cat, dog, rabbit </a:t>
            </a:r>
            <a:r>
              <a:rPr lang="en-GB" sz="2000" dirty="0"/>
              <a:t>→ cluster together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highlight>
                  <a:srgbClr val="FFFF00"/>
                </a:highlight>
              </a:rPr>
              <a:t>car, bus, train </a:t>
            </a:r>
            <a:r>
              <a:rPr lang="en-GB" sz="2000" dirty="0"/>
              <a:t>→ another cluster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highlight>
                  <a:srgbClr val="FFFF00"/>
                </a:highlight>
              </a:rPr>
              <a:t>apple, orange, banana </a:t>
            </a:r>
            <a:r>
              <a:rPr lang="en-GB" sz="2000" dirty="0"/>
              <a:t>→ another</a:t>
            </a:r>
          </a:p>
        </p:txBody>
      </p:sp>
      <p:pic>
        <p:nvPicPr>
          <p:cNvPr id="17410" name="Picture 2" descr="Day 30: Clustering">
            <a:extLst>
              <a:ext uri="{FF2B5EF4-FFF2-40B4-BE49-F238E27FC236}">
                <a16:creationId xmlns:a16="http://schemas.microsoft.com/office/drawing/2014/main" id="{6CED8A1E-62AB-7D13-B695-D0DF4B862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r="23091"/>
          <a:stretch>
            <a:fillRect/>
          </a:stretch>
        </p:blipFill>
        <p:spPr bwMode="auto">
          <a:xfrm>
            <a:off x="6153981" y="933270"/>
            <a:ext cx="5384084" cy="453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FAF37-FD5E-DD0F-5804-9C2DA5920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5A14C-D4FF-80D7-7ADB-9945562B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Word Embedding Space contd.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C7B4-1F1D-684F-C176-0C85FCD0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16386" name="Picture 2" descr="Mapping Word Embeddings with Word2vec | by Sam Liebman | TDS Archive |  Medium">
            <a:extLst>
              <a:ext uri="{FF2B5EF4-FFF2-40B4-BE49-F238E27FC236}">
                <a16:creationId xmlns:a16="http://schemas.microsoft.com/office/drawing/2014/main" id="{2D9EC96C-DAF5-1DCB-DAFF-7299ABAB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2" y="1161637"/>
            <a:ext cx="8047932" cy="54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D630-61EF-ED17-100D-B7024AD3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27C76-978C-23E8-D99C-BD820E94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We Measure Word Similarity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C228CE-9EBA-E856-87E1-7D173616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E574C-E316-4F40-B64A-D7A94D280C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FF0000"/>
                </a:solidFill>
              </a:rPr>
              <a:t>Cosine similarity </a:t>
            </a:r>
            <a:r>
              <a:rPr lang="en-GB" sz="2800" dirty="0"/>
              <a:t>looks at direction, not length.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i="1" dirty="0"/>
              <a:t>Two words pointing the same way </a:t>
            </a:r>
            <a:r>
              <a:rPr lang="en-GB" sz="2800" dirty="0"/>
              <a:t>= </a:t>
            </a:r>
            <a:r>
              <a:rPr lang="en-GB" sz="2800" b="1" dirty="0"/>
              <a:t>similar meaning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Example: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highlight>
                  <a:srgbClr val="00FF00"/>
                </a:highlight>
              </a:rPr>
              <a:t>cat–dog</a:t>
            </a:r>
            <a:r>
              <a:rPr lang="en-GB" sz="2800" dirty="0"/>
              <a:t>: very similar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cat–car</a:t>
            </a:r>
            <a:r>
              <a:rPr lang="en-GB" sz="2800" dirty="0"/>
              <a:t>: not similar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highlight>
                  <a:srgbClr val="FFFF00"/>
                </a:highlight>
              </a:rPr>
              <a:t>car–bus</a:t>
            </a:r>
            <a:r>
              <a:rPr lang="en-GB" sz="2800" dirty="0"/>
              <a:t>: similar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GB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BA6FF-808B-E124-536E-D4B42BB40D00}"/>
              </a:ext>
            </a:extLst>
          </p:cNvPr>
          <p:cNvSpPr txBox="1"/>
          <p:nvPr/>
        </p:nvSpPr>
        <p:spPr>
          <a:xfrm>
            <a:off x="9597045" y="3277341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 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B5E1-5898-316F-0C06-C9975EF9F86F}"/>
              </a:ext>
            </a:extLst>
          </p:cNvPr>
          <p:cNvSpPr txBox="1"/>
          <p:nvPr/>
        </p:nvSpPr>
        <p:spPr>
          <a:xfrm>
            <a:off x="9583931" y="3998031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CFF219-494E-ECB9-DB4E-8AD9378EF1C5}"/>
              </a:ext>
            </a:extLst>
          </p:cNvPr>
          <p:cNvCxnSpPr>
            <a:cxnSpLocks/>
          </p:cNvCxnSpPr>
          <p:nvPr/>
        </p:nvCxnSpPr>
        <p:spPr>
          <a:xfrm flipV="1">
            <a:off x="9649596" y="2918143"/>
            <a:ext cx="463192" cy="39493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1289E-E7E5-AF40-5B8C-9576224D0BA3}"/>
              </a:ext>
            </a:extLst>
          </p:cNvPr>
          <p:cNvCxnSpPr>
            <a:cxnSpLocks/>
          </p:cNvCxnSpPr>
          <p:nvPr/>
        </p:nvCxnSpPr>
        <p:spPr>
          <a:xfrm flipV="1">
            <a:off x="9352335" y="3828314"/>
            <a:ext cx="463192" cy="39493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0D989-B6A7-3EC9-1B32-2CB6A1544E1B}"/>
              </a:ext>
            </a:extLst>
          </p:cNvPr>
          <p:cNvSpPr txBox="1"/>
          <p:nvPr/>
        </p:nvSpPr>
        <p:spPr>
          <a:xfrm>
            <a:off x="7126134" y="4665820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4E4016-4FCA-F7C4-BBCC-7C81322A372A}"/>
              </a:ext>
            </a:extLst>
          </p:cNvPr>
          <p:cNvCxnSpPr>
            <a:cxnSpLocks/>
          </p:cNvCxnSpPr>
          <p:nvPr/>
        </p:nvCxnSpPr>
        <p:spPr>
          <a:xfrm flipH="1" flipV="1">
            <a:off x="7126134" y="4520218"/>
            <a:ext cx="439656" cy="19746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70C7AF-1EEA-D2F3-4959-798A8D18B902}"/>
              </a:ext>
            </a:extLst>
          </p:cNvPr>
          <p:cNvSpPr txBox="1"/>
          <p:nvPr/>
        </p:nvSpPr>
        <p:spPr>
          <a:xfrm>
            <a:off x="7797386" y="3115612"/>
            <a:ext cx="134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3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bus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9C870C-B628-A6DC-19EB-F1B68DD4AB3E}"/>
              </a:ext>
            </a:extLst>
          </p:cNvPr>
          <p:cNvCxnSpPr>
            <a:cxnSpLocks/>
          </p:cNvCxnSpPr>
          <p:nvPr/>
        </p:nvCxnSpPr>
        <p:spPr>
          <a:xfrm flipV="1">
            <a:off x="8621815" y="2885245"/>
            <a:ext cx="0" cy="62946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4C0D-2E03-C248-EE46-C723D6A2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A35F3-434D-4696-E27F-A65AE3CC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Bias in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082D4-A80A-FEDC-D753-39DBDB46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D958-7DB3-A5AE-D230-1751724CB14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Because models learn from human text, they absorb </a:t>
            </a:r>
            <a:r>
              <a:rPr lang="en-GB" sz="2800" b="1" dirty="0">
                <a:solidFill>
                  <a:schemeClr val="accent2"/>
                </a:solidFill>
              </a:rPr>
              <a:t>human stereotypes.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Example analogy: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man</a:t>
            </a:r>
            <a:r>
              <a:rPr lang="en-GB" sz="2000" dirty="0"/>
              <a:t> : computer programmer :: </a:t>
            </a:r>
            <a:r>
              <a:rPr lang="en-GB" sz="2000" b="1" dirty="0"/>
              <a:t>woman</a:t>
            </a:r>
            <a:r>
              <a:rPr lang="en-GB" sz="2000" dirty="0"/>
              <a:t> : homemaker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Bias can influence </a:t>
            </a:r>
            <a:r>
              <a:rPr lang="en-GB" sz="2000" b="1" dirty="0"/>
              <a:t>translation</a:t>
            </a:r>
            <a:r>
              <a:rPr lang="en-GB" sz="2000" dirty="0"/>
              <a:t>, </a:t>
            </a:r>
            <a:r>
              <a:rPr lang="en-GB" sz="2000" b="1" dirty="0"/>
              <a:t>hiring systems</a:t>
            </a:r>
            <a:r>
              <a:rPr lang="en-GB" sz="2000" dirty="0"/>
              <a:t>, and </a:t>
            </a:r>
            <a:r>
              <a:rPr lang="en-GB" sz="2000" b="1" dirty="0"/>
              <a:t>chatbots</a:t>
            </a:r>
            <a:r>
              <a:rPr lang="en-GB" sz="2000" dirty="0"/>
              <a:t>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highlight>
                  <a:srgbClr val="00FF00"/>
                </a:highlight>
              </a:rPr>
              <a:t>Mitigation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balanced corpora, bias detection tests, documentation, or debiasing algorithms.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570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2CAA-AF7C-87B5-01C5-9E9E585E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19181-EF97-9A60-FA20-482A3672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Summary - Word2Vec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6A9B9-0CEF-E478-C7C0-9A41B45C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977BE-34BC-AEED-6ECB-B148DE318F9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4D6D75-C4AD-30A6-22C8-D5A71EC17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11528"/>
              </p:ext>
            </p:extLst>
          </p:nvPr>
        </p:nvGraphicFramePr>
        <p:xfrm>
          <a:off x="243840" y="1346105"/>
          <a:ext cx="11543607" cy="330289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1095399498"/>
                    </a:ext>
                  </a:extLst>
                </a:gridCol>
                <a:gridCol w="10150465">
                  <a:extLst>
                    <a:ext uri="{9D8B030D-6E8A-4147-A177-3AD203B41FA5}">
                      <a16:colId xmlns:a16="http://schemas.microsoft.com/office/drawing/2014/main" val="3331713785"/>
                    </a:ext>
                  </a:extLst>
                </a:gridCol>
              </a:tblGrid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Step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Description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31802234"/>
                  </a:ext>
                </a:extLst>
              </a:tr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1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Text → one-hot vectors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73372904"/>
                  </a:ext>
                </a:extLst>
              </a:tr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2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Model predicts nearby words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35327965"/>
                  </a:ext>
                </a:extLst>
              </a:tr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3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Adjusts weights , pulls similar, pushes different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6317223"/>
                  </a:ext>
                </a:extLst>
              </a:tr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4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Keep hidden layer as word embeddings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1706898"/>
                  </a:ext>
                </a:extLst>
              </a:tr>
              <a:tr h="3471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5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Measure meaning with cosine similarity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980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1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Learning Goals for Week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r>
              <a:rPr lang="en-GB" sz="2800" dirty="0"/>
              <a:t>By the end of week five, you should be able to:</a:t>
            </a:r>
            <a:endParaRPr lang="en-GB" sz="32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Explain </a:t>
            </a:r>
            <a:r>
              <a:rPr lang="en-GB" sz="2000" b="1" dirty="0"/>
              <a:t>distributional semantics </a:t>
            </a:r>
            <a:r>
              <a:rPr lang="en-GB" sz="2000" dirty="0"/>
              <a:t>[ “</a:t>
            </a:r>
            <a:r>
              <a:rPr lang="en-GB" sz="2000" i="1" dirty="0"/>
              <a:t>a word is known by the company it keeps</a:t>
            </a:r>
            <a:r>
              <a:rPr lang="en-GB" sz="2000" dirty="0"/>
              <a:t>.” ]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Describe how </a:t>
            </a:r>
            <a:r>
              <a:rPr lang="en-GB" sz="2000" b="1" dirty="0"/>
              <a:t>Word2Vec</a:t>
            </a:r>
            <a:r>
              <a:rPr lang="en-GB" sz="2000" dirty="0"/>
              <a:t> learns vector representations (</a:t>
            </a:r>
            <a:r>
              <a:rPr lang="en-GB" sz="2000" b="1" dirty="0"/>
              <a:t>CBOW</a:t>
            </a:r>
            <a:r>
              <a:rPr lang="en-GB" sz="2000" dirty="0"/>
              <a:t> &amp; </a:t>
            </a:r>
            <a:r>
              <a:rPr lang="en-GB" sz="2000" b="1" dirty="0"/>
              <a:t>Skip-gram</a:t>
            </a:r>
            <a:r>
              <a:rPr lang="en-GB" sz="2000" dirty="0"/>
              <a:t>).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Understand the </a:t>
            </a:r>
            <a:r>
              <a:rPr lang="en-GB" sz="2000" b="1" dirty="0"/>
              <a:t>mathematics</a:t>
            </a:r>
            <a:r>
              <a:rPr lang="en-GB" sz="2000" dirty="0"/>
              <a:t> behind Word2Vec’s learning process.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Compare </a:t>
            </a:r>
            <a:r>
              <a:rPr lang="en-GB" sz="2000" b="1" dirty="0"/>
              <a:t>Word2Vec</a:t>
            </a:r>
            <a:r>
              <a:rPr lang="en-GB" sz="2000" dirty="0"/>
              <a:t> and </a:t>
            </a:r>
            <a:r>
              <a:rPr lang="en-GB" sz="2000" b="1" dirty="0" err="1"/>
              <a:t>GloVe</a:t>
            </a:r>
            <a:r>
              <a:rPr lang="en-GB" sz="2000" b="1" dirty="0"/>
              <a:t> embeddings</a:t>
            </a:r>
            <a:r>
              <a:rPr lang="en-GB" sz="2000" dirty="0"/>
              <a:t>.</a:t>
            </a:r>
            <a:r>
              <a:rPr lang="en-GB" sz="2000" b="1" dirty="0"/>
              <a:t> </a:t>
            </a:r>
            <a:r>
              <a:rPr lang="en-GB" sz="2000" b="1" dirty="0" err="1"/>
              <a:t>Gensim</a:t>
            </a:r>
            <a:endParaRPr lang="en-GB" sz="20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Train and test</a:t>
            </a:r>
            <a:r>
              <a:rPr lang="en-GB" sz="2000" dirty="0"/>
              <a:t> a small Word2Vec model using.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Evaluate word similarities </a:t>
            </a:r>
            <a:r>
              <a:rPr lang="en-GB" sz="2000" dirty="0"/>
              <a:t>and analogy tasks.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Reflect on </a:t>
            </a:r>
            <a:r>
              <a:rPr lang="en-GB" sz="2000" b="1" dirty="0"/>
              <a:t>bias</a:t>
            </a:r>
            <a:r>
              <a:rPr lang="en-GB" sz="2000" dirty="0"/>
              <a:t> in embeddings and how to detect it.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1E56-8A3E-81B6-809B-BCD46B7B5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074EDD-90D1-6A30-91CD-FD3551C8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Glove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0FC43-2CC3-0F42-A3D2-8FE42F5E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30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A739-0C72-08F0-5532-98154F32D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7FE6CF-B51C-F60A-EF18-7365A16C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1826240" cy="597101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GloVe</a:t>
            </a:r>
            <a:r>
              <a:rPr lang="en-GB" sz="3600" dirty="0"/>
              <a:t>?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CFFB7-36D8-4B73-C400-AB15EB02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49002-05D1-9498-F554-D85E5987017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Glove means </a:t>
            </a:r>
            <a:r>
              <a:rPr lang="en-GB" sz="2800" b="1" dirty="0"/>
              <a:t>Global Vectors for Word Representation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 err="1"/>
              <a:t>GloVe</a:t>
            </a:r>
            <a:r>
              <a:rPr lang="en-GB" sz="2800" dirty="0"/>
              <a:t> learns word meanings by studying </a:t>
            </a:r>
            <a:r>
              <a:rPr lang="en-GB" sz="2800" b="1" dirty="0">
                <a:highlight>
                  <a:srgbClr val="00FF00"/>
                </a:highlight>
              </a:rPr>
              <a:t>global co-occurrence patterns</a:t>
            </a:r>
            <a:r>
              <a:rPr lang="en-GB" sz="2800" dirty="0"/>
              <a:t> across the entire text, not just nearby words like Word2Vec.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9D0F3-2ACD-CAE2-F2EB-79426A7B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018" y="4080432"/>
            <a:ext cx="780097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E7C79-FA69-E1B6-3CD2-C5BA753A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4801D3-4799-B67F-EF7B-15643157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1826240" cy="597101"/>
          </a:xfrm>
        </p:spPr>
        <p:txBody>
          <a:bodyPr/>
          <a:lstStyle/>
          <a:p>
            <a:r>
              <a:rPr lang="en-GB" sz="3600" dirty="0"/>
              <a:t>What is </a:t>
            </a:r>
            <a:r>
              <a:rPr lang="en-GB" sz="3600" dirty="0" err="1"/>
              <a:t>GloVe</a:t>
            </a:r>
            <a:r>
              <a:rPr lang="en-GB" sz="3600" dirty="0"/>
              <a:t>?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9C552-2681-57CF-A8EC-91653465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08BE7-0BE4-BCEE-0C55-E5EF3C708FC7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Developed by </a:t>
            </a:r>
            <a:r>
              <a:rPr lang="en-GB" sz="2800" b="1" dirty="0"/>
              <a:t>researchers at Stanford</a:t>
            </a:r>
            <a:r>
              <a:rPr lang="en-GB" sz="2800" dirty="0"/>
              <a:t>. 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Uses statistics of </a:t>
            </a:r>
            <a:r>
              <a:rPr lang="en-GB" sz="2800" dirty="0">
                <a:highlight>
                  <a:srgbClr val="FFFF00"/>
                </a:highlight>
              </a:rPr>
              <a:t>word co-occurrence</a:t>
            </a:r>
            <a:r>
              <a:rPr lang="en-GB" sz="2800" dirty="0"/>
              <a:t>, how often words appear together in the whole corpus.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Learns embeddings so that the ratios of co-occurrence probabilities capture meaning.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694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DD46-FE9E-A234-1C5D-85E53D9B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9C8BA-81FA-D6D3-E47D-838DBCB4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 err="1"/>
              <a:t>GloVe</a:t>
            </a:r>
            <a:r>
              <a:rPr lang="en-GB" sz="3600" dirty="0"/>
              <a:t> vs Word2Vec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64364-5F48-75E0-0BC9-BDAFE86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29630-0519-9805-326D-BD20312F45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9F4C9B-5B78-62AA-DED0-FD632323D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63759"/>
              </p:ext>
            </p:extLst>
          </p:nvPr>
        </p:nvGraphicFramePr>
        <p:xfrm>
          <a:off x="355988" y="1165613"/>
          <a:ext cx="11194473" cy="418833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266604">
                  <a:extLst>
                    <a:ext uri="{9D8B030D-6E8A-4147-A177-3AD203B41FA5}">
                      <a16:colId xmlns:a16="http://schemas.microsoft.com/office/drawing/2014/main" val="300693019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4130863673"/>
                    </a:ext>
                  </a:extLst>
                </a:gridCol>
                <a:gridCol w="5087389">
                  <a:extLst>
                    <a:ext uri="{9D8B030D-6E8A-4147-A177-3AD203B41FA5}">
                      <a16:colId xmlns:a16="http://schemas.microsoft.com/office/drawing/2014/main" val="3215619376"/>
                    </a:ext>
                  </a:extLst>
                </a:gridCol>
              </a:tblGrid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Feature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Word2Vec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 err="1">
                          <a:effectLst/>
                        </a:rPr>
                        <a:t>GloVe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8568734"/>
                  </a:ext>
                </a:extLst>
              </a:tr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solidFill>
                            <a:srgbClr val="002060"/>
                          </a:solidFill>
                          <a:effectLst/>
                        </a:rPr>
                        <a:t>Approach</a:t>
                      </a:r>
                      <a:endParaRPr lang="en-GB" sz="2400" kern="10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Predicts context words using a neural net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Learns from co-occurrence matrix (count-based)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9225549"/>
                  </a:ext>
                </a:extLst>
              </a:tr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solidFill>
                            <a:srgbClr val="002060"/>
                          </a:solidFill>
                          <a:effectLst/>
                        </a:rPr>
                        <a:t>Focus</a:t>
                      </a:r>
                      <a:endParaRPr lang="en-GB" sz="2400" kern="10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Local context (sliding window)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Global statistics (entire corpus)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53405018"/>
                  </a:ext>
                </a:extLst>
              </a:tr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solidFill>
                            <a:srgbClr val="002060"/>
                          </a:solidFill>
                          <a:effectLst/>
                        </a:rPr>
                        <a:t>Learning Objective</a:t>
                      </a:r>
                      <a:endParaRPr lang="en-GB" sz="2400" kern="10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Predict probabilities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Factorize co-occurrence ratios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8417073"/>
                  </a:ext>
                </a:extLst>
              </a:tr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solidFill>
                            <a:srgbClr val="002060"/>
                          </a:solidFill>
                          <a:effectLst/>
                        </a:rPr>
                        <a:t>Strengths</a:t>
                      </a:r>
                      <a:endParaRPr lang="en-GB" sz="2400" kern="10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Efficient, good for streaming data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Captures long-range meaning better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30365298"/>
                  </a:ext>
                </a:extLst>
              </a:tr>
              <a:tr h="2463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solidFill>
                            <a:srgbClr val="002060"/>
                          </a:solidFill>
                          <a:effectLst/>
                        </a:rPr>
                        <a:t>Output</a:t>
                      </a:r>
                      <a:endParaRPr lang="en-GB" sz="2400" kern="100" dirty="0">
                        <a:solidFill>
                          <a:srgbClr val="00206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Dense word vectors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Dense word vectors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30028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6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21FA-260A-20A6-DF03-3FC5E01F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1B67F-BD5C-5B40-C4C2-6C8D59C3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C68A1-2809-4F40-FECA-8C286C7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EF03-9E83-3B01-6F40-9B23D7A15E94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dirty="0" err="1"/>
              <a:t>Mikolov</a:t>
            </a:r>
            <a:r>
              <a:rPr lang="en-GB" sz="2800" dirty="0"/>
              <a:t>, T., Chen, K., Corrado, G., &amp; Dean, J. (2013). </a:t>
            </a:r>
            <a:r>
              <a:rPr lang="en-GB" sz="2800" b="1" dirty="0"/>
              <a:t>Efficient estimation of word representations in vector space</a:t>
            </a:r>
            <a:r>
              <a:rPr lang="en-GB" sz="2800" dirty="0"/>
              <a:t>. </a:t>
            </a:r>
            <a:r>
              <a:rPr lang="en-GB" sz="2800" dirty="0" err="1"/>
              <a:t>arXiv</a:t>
            </a:r>
            <a:r>
              <a:rPr lang="en-GB" sz="2800" dirty="0"/>
              <a:t> preprint arXiv:1301.3781.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dirty="0" err="1"/>
              <a:t>Mikolov</a:t>
            </a:r>
            <a:r>
              <a:rPr lang="en-GB" sz="2800" dirty="0"/>
              <a:t>, T., </a:t>
            </a:r>
            <a:r>
              <a:rPr lang="en-GB" sz="2800" dirty="0" err="1"/>
              <a:t>Sutskever</a:t>
            </a:r>
            <a:r>
              <a:rPr lang="en-GB" sz="2800" dirty="0"/>
              <a:t>, I., Chen, K., Corrado, G. S., &amp; Dean, J. (2013). </a:t>
            </a:r>
            <a:r>
              <a:rPr lang="en-GB" sz="2800" b="1" dirty="0"/>
              <a:t>Distributed representations </a:t>
            </a:r>
            <a:r>
              <a:rPr lang="en-GB" sz="2800" dirty="0"/>
              <a:t>of words and phrases and their compositionality. Advances in Neural Information Processing Systems 26, 3111–3119.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dirty="0"/>
              <a:t>Pennington, J., Socher, R., &amp; Manning, C. D. (2014). </a:t>
            </a:r>
            <a:r>
              <a:rPr lang="en-GB" sz="2800" b="1" dirty="0" err="1"/>
              <a:t>GloVe</a:t>
            </a:r>
            <a:r>
              <a:rPr lang="en-GB" sz="2800" b="1" dirty="0"/>
              <a:t>: Global vectors for word representation</a:t>
            </a:r>
            <a:r>
              <a:rPr lang="en-GB" sz="2800" dirty="0"/>
              <a:t>. Proceedings of EMNLP 2014, 1532–1543.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640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9449-B847-042C-9B67-E4460F23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620EA-7153-12F9-EEE7-FB2907E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66" y="2763720"/>
            <a:ext cx="4513249" cy="597101"/>
          </a:xfrm>
        </p:spPr>
        <p:txBody>
          <a:bodyPr/>
          <a:lstStyle/>
          <a:p>
            <a:r>
              <a:rPr lang="en-GB" dirty="0"/>
              <a:t>Practical &amp; Wrap-Up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69574-C9AC-47C0-48A5-0DED6C5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35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9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278-0D88-0712-AA6C-FBC3583E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EF82A-43F9-3AFD-85DC-1EE77316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7008-19AD-6EA5-92A4-4A5A3292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36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3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CA93-4595-94A0-56CB-ACD8C6B3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B442A1-0C23-286A-574B-FFE7CAF3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Relevance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7E9F9-3940-C7D5-5EB7-15D9EAA2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5A2A2-F224-6A01-ABA6-B09A74294578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Word embeddings form the foundation of modern NLP as they 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transform text into numerical vectors </a:t>
            </a:r>
            <a:r>
              <a:rPr lang="en-GB" sz="2800" dirty="0"/>
              <a:t>that </a:t>
            </a:r>
            <a:r>
              <a:rPr lang="en-GB" sz="2800" b="1" dirty="0">
                <a:solidFill>
                  <a:srgbClr val="00B050"/>
                </a:solidFill>
              </a:rPr>
              <a:t>capture meaning</a:t>
            </a:r>
            <a:r>
              <a:rPr lang="en-GB" sz="2800" dirty="0"/>
              <a:t>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Every </a:t>
            </a:r>
            <a:r>
              <a:rPr lang="en-GB" sz="2800" b="1" dirty="0">
                <a:solidFill>
                  <a:srgbClr val="FF0000"/>
                </a:solidFill>
              </a:rPr>
              <a:t>transformer</a:t>
            </a:r>
            <a:r>
              <a:rPr lang="en-GB" sz="2800" dirty="0"/>
              <a:t> model (BERT, GPT, etc.) begins with this same idea.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Understanding embeddings </a:t>
            </a:r>
            <a:r>
              <a:rPr lang="en-GB" sz="2800" b="1" dirty="0"/>
              <a:t>bridges</a:t>
            </a:r>
            <a:r>
              <a:rPr lang="en-GB" sz="2800" dirty="0"/>
              <a:t> your knowledge from </a:t>
            </a:r>
            <a:r>
              <a:rPr lang="en-GB" sz="2800" b="1" i="1" dirty="0"/>
              <a:t>classical NLP (TF-IDF) to deep learning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7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5541818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Introduction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Distributional Semantics</a:t>
            </a:r>
          </a:p>
          <a:p>
            <a:pPr marL="88065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Word2Vec</a:t>
            </a:r>
          </a:p>
          <a:p>
            <a:pPr marL="423450" lvl="1" algn="just">
              <a:spcBef>
                <a:spcPts val="1200"/>
              </a:spcBef>
            </a:pPr>
            <a:endParaRPr lang="en-GB" sz="28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796798" y="1209363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 err="1"/>
              <a:t>GloVe</a:t>
            </a:r>
            <a:endParaRPr lang="en-GB" sz="28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Ethical reflection on bias</a:t>
            </a:r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92E0-B818-0128-859C-16571D43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6E0720-4262-7A4A-44E1-9AB30D75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2B849-4F63-DC74-A11F-679A0D12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9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00FC-8C74-2012-D2DA-D435864C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6F0DB-EA7E-E92F-B507-B07FEEDD103D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Computers understand only </a:t>
            </a:r>
            <a:r>
              <a:rPr lang="en-GB" sz="2800" b="1" dirty="0"/>
              <a:t>numbers</a:t>
            </a:r>
            <a:r>
              <a:rPr lang="en-GB" sz="2800" dirty="0"/>
              <a:t>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FF0000"/>
                </a:solidFill>
              </a:rPr>
              <a:t>Earlier methods </a:t>
            </a:r>
            <a:r>
              <a:rPr lang="en-GB" sz="2800" dirty="0"/>
              <a:t>(</a:t>
            </a:r>
            <a:r>
              <a:rPr lang="en-GB" sz="2800" i="1" dirty="0"/>
              <a:t>Bag-of-Words, TF-IDF</a:t>
            </a:r>
            <a:r>
              <a:rPr lang="en-GB" sz="2800" dirty="0"/>
              <a:t>) counted occurrences but </a:t>
            </a:r>
            <a:r>
              <a:rPr lang="en-GB" sz="2800" b="1" dirty="0"/>
              <a:t>ignored meaning</a:t>
            </a:r>
            <a:r>
              <a:rPr lang="en-GB" sz="2800" dirty="0"/>
              <a:t>: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2800" dirty="0"/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These are </a:t>
            </a:r>
            <a:r>
              <a:rPr lang="en-GB" sz="2800" b="1" dirty="0">
                <a:solidFill>
                  <a:srgbClr val="7030A0"/>
                </a:solidFill>
              </a:rPr>
              <a:t>frequency counts</a:t>
            </a:r>
            <a:r>
              <a:rPr lang="en-GB" sz="2800" dirty="0"/>
              <a:t>, not </a:t>
            </a:r>
            <a:r>
              <a:rPr lang="en-GB" sz="2800" b="1" dirty="0">
                <a:highlight>
                  <a:srgbClr val="FFFF00"/>
                </a:highlight>
              </a:rPr>
              <a:t>relationships</a:t>
            </a:r>
            <a:r>
              <a:rPr lang="en-GB" sz="280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8A0AFB-43CD-0C1D-120C-D632E5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From Words to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73F4-DC04-8610-DD01-9459EF0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F468E9-596F-10EB-B756-D2308258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0"/>
              </p:ext>
            </p:extLst>
          </p:nvPr>
        </p:nvGraphicFramePr>
        <p:xfrm>
          <a:off x="2253339" y="3633576"/>
          <a:ext cx="7861590" cy="96812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620530">
                  <a:extLst>
                    <a:ext uri="{9D8B030D-6E8A-4147-A177-3AD203B41FA5}">
                      <a16:colId xmlns:a16="http://schemas.microsoft.com/office/drawing/2014/main" val="1995259749"/>
                    </a:ext>
                  </a:extLst>
                </a:gridCol>
                <a:gridCol w="2620530">
                  <a:extLst>
                    <a:ext uri="{9D8B030D-6E8A-4147-A177-3AD203B41FA5}">
                      <a16:colId xmlns:a16="http://schemas.microsoft.com/office/drawing/2014/main" val="3606106434"/>
                    </a:ext>
                  </a:extLst>
                </a:gridCol>
                <a:gridCol w="2620530">
                  <a:extLst>
                    <a:ext uri="{9D8B030D-6E8A-4147-A177-3AD203B41FA5}">
                      <a16:colId xmlns:a16="http://schemas.microsoft.com/office/drawing/2014/main" val="2154230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“cat”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“dog”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“car”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6021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3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2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0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17342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8FEB-D6A7-7B74-FE3B-1ABE2239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807B44-5909-71C3-CDFA-E2ABAA823B7D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Word2Vec instead </a:t>
            </a:r>
            <a:r>
              <a:rPr lang="en-GB" sz="2800" b="1" dirty="0">
                <a:solidFill>
                  <a:srgbClr val="1507C9"/>
                </a:solidFill>
              </a:rPr>
              <a:t>learns how words occur together</a:t>
            </a:r>
            <a:r>
              <a:rPr lang="en-GB" sz="2800" dirty="0"/>
              <a:t>, producing dense vectors such as</a:t>
            </a:r>
          </a:p>
          <a:p>
            <a:pPr algn="ctr">
              <a:spcBef>
                <a:spcPts val="1200"/>
              </a:spcBef>
            </a:pPr>
            <a:r>
              <a:rPr lang="en-GB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= [0.23, –0.14, 0.88, …]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2000" dirty="0"/>
              <a:t>this encode semantic similarity.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AFE42F-521E-13BB-1ED4-9D3890E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From Words to Numbers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5E8AD-B4F1-50CA-EFB1-3C845098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170" name="Picture 2" descr="Dense Vectors: Capturing Meaning with Code | Pinecone">
            <a:extLst>
              <a:ext uri="{FF2B5EF4-FFF2-40B4-BE49-F238E27FC236}">
                <a16:creationId xmlns:a16="http://schemas.microsoft.com/office/drawing/2014/main" id="{ADA74211-00DD-62E3-3BE8-4750FDAD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34" y="3171535"/>
            <a:ext cx="5634181" cy="31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DA35-D52B-0DF5-456C-2E30055E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EC66AD-A870-143A-C7CE-03651161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Distributional Semantics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C564E-2E3F-BD82-DAA8-3737123A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7A9E8-A29D-8083-5AEE-7F55160CF08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GB" sz="2400" b="1" i="1" dirty="0">
                <a:solidFill>
                  <a:srgbClr val="C00000"/>
                </a:solidFill>
              </a:rPr>
              <a:t>“You shall know a word by the company it keeps.” – J.R. Firth (1957)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Words appearing in similar contexts tend to mean similar things.</a:t>
            </a:r>
          </a:p>
          <a:p>
            <a:pPr marL="1371600" lvl="2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“</a:t>
            </a:r>
            <a:r>
              <a:rPr lang="en-GB" sz="2000" b="1" dirty="0">
                <a:solidFill>
                  <a:srgbClr val="7030A0"/>
                </a:solidFill>
              </a:rPr>
              <a:t>dog</a:t>
            </a:r>
            <a:r>
              <a:rPr lang="en-GB" sz="2000" dirty="0"/>
              <a:t>” and “</a:t>
            </a:r>
            <a:r>
              <a:rPr lang="en-GB" sz="2000" b="1" dirty="0">
                <a:solidFill>
                  <a:srgbClr val="7030A0"/>
                </a:solidFill>
              </a:rPr>
              <a:t>cat</a:t>
            </a:r>
            <a:r>
              <a:rPr lang="en-GB" sz="2000" dirty="0"/>
              <a:t>” share contexts like </a:t>
            </a:r>
            <a:r>
              <a:rPr lang="en-GB" sz="2000" b="1" dirty="0">
                <a:solidFill>
                  <a:srgbClr val="FF0000"/>
                </a:solidFill>
              </a:rPr>
              <a:t>pet</a:t>
            </a:r>
            <a:r>
              <a:rPr lang="en-GB" sz="2000" dirty="0"/>
              <a:t>, </a:t>
            </a:r>
            <a:r>
              <a:rPr lang="en-GB" sz="2000" b="1" dirty="0">
                <a:solidFill>
                  <a:srgbClr val="FF0000"/>
                </a:solidFill>
              </a:rPr>
              <a:t>food</a:t>
            </a:r>
            <a:r>
              <a:rPr lang="en-GB" sz="2000" dirty="0"/>
              <a:t>, </a:t>
            </a:r>
            <a:r>
              <a:rPr lang="en-GB" sz="2000" b="1" dirty="0">
                <a:solidFill>
                  <a:srgbClr val="FF0000"/>
                </a:solidFill>
              </a:rPr>
              <a:t>cute</a:t>
            </a:r>
            <a:r>
              <a:rPr lang="en-GB" sz="2000" dirty="0"/>
              <a:t>;</a:t>
            </a:r>
          </a:p>
          <a:p>
            <a:pPr marL="1371600" lvl="2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“</a:t>
            </a:r>
            <a:r>
              <a:rPr lang="en-GB" sz="2000" b="1" dirty="0">
                <a:solidFill>
                  <a:srgbClr val="7030A0"/>
                </a:solidFill>
              </a:rPr>
              <a:t>car</a:t>
            </a:r>
            <a:r>
              <a:rPr lang="en-GB" sz="2000" dirty="0"/>
              <a:t>” and “</a:t>
            </a:r>
            <a:r>
              <a:rPr lang="en-GB" sz="2000" b="1" dirty="0">
                <a:solidFill>
                  <a:srgbClr val="7030A0"/>
                </a:solidFill>
              </a:rPr>
              <a:t>bus</a:t>
            </a:r>
            <a:r>
              <a:rPr lang="en-GB" sz="2000" dirty="0"/>
              <a:t>” share </a:t>
            </a:r>
            <a:r>
              <a:rPr lang="en-GB" sz="2000" b="1" dirty="0">
                <a:solidFill>
                  <a:srgbClr val="FF0000"/>
                </a:solidFill>
              </a:rPr>
              <a:t>road</a:t>
            </a:r>
            <a:r>
              <a:rPr lang="en-GB" sz="2000" dirty="0"/>
              <a:t>, </a:t>
            </a:r>
            <a:r>
              <a:rPr lang="en-GB" sz="2000" b="1" dirty="0">
                <a:solidFill>
                  <a:srgbClr val="FF0000"/>
                </a:solidFill>
              </a:rPr>
              <a:t>driver</a:t>
            </a:r>
            <a:r>
              <a:rPr lang="en-GB" sz="2000" dirty="0"/>
              <a:t>, </a:t>
            </a:r>
            <a:r>
              <a:rPr lang="en-GB" sz="2000" b="1" dirty="0">
                <a:solidFill>
                  <a:srgbClr val="FF0000"/>
                </a:solidFill>
              </a:rPr>
              <a:t>wheel</a:t>
            </a:r>
            <a:r>
              <a:rPr lang="en-GB" sz="2000" dirty="0"/>
              <a:t>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Word2Vec converts these contextual co-occurrences into positions in a semantic space.</a:t>
            </a:r>
          </a:p>
        </p:txBody>
      </p:sp>
    </p:spTree>
    <p:extLst>
      <p:ext uri="{BB962C8B-B14F-4D97-AF65-F5344CB8AC3E}">
        <p14:creationId xmlns:p14="http://schemas.microsoft.com/office/powerpoint/2010/main" val="29178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/>
    <TaxCatchAll xmlns="53d32d9e-c095-442e-adc4-e6c79097d37c" xsi:nil="true"/>
    <UoNDownloadGroupName xmlns="a971a1b4-650d-42e3-8b11-02ead6e7a351"/>
    <UoNDownloadPosition xmlns="a971a1b4-650d-42e3-8b11-02ead6e7a351" xsi:nil="true"/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 xsi:nil="true"/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customXml/itemProps2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15229</TotalTime>
  <Words>1569</Words>
  <Application>Microsoft Macintosh PowerPoint</Application>
  <PresentationFormat>Widescreen</PresentationFormat>
  <Paragraphs>297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Courier New</vt:lpstr>
      <vt:lpstr>Open Sans</vt:lpstr>
      <vt:lpstr>Open Sans Extrabold</vt:lpstr>
      <vt:lpstr>Wingdings</vt:lpstr>
      <vt:lpstr>University of Northampton Template</vt:lpstr>
      <vt:lpstr>Word2Vec &amp; Word Embeddings </vt:lpstr>
      <vt:lpstr>How can a computer tell that   ‘doctor’ and ‘nurse’ are related,   or that   ‘king – man + woman = queen’?   Do machines actually understand meaning?</vt:lpstr>
      <vt:lpstr>Learning Goals for Week 5</vt:lpstr>
      <vt:lpstr>Relevance</vt:lpstr>
      <vt:lpstr>Today’s Session</vt:lpstr>
      <vt:lpstr>Introduction</vt:lpstr>
      <vt:lpstr>From Words to Numbers</vt:lpstr>
      <vt:lpstr>From Words to Numbers contd.</vt:lpstr>
      <vt:lpstr>Distributional Semantics</vt:lpstr>
      <vt:lpstr>Distributional Semantics contd.</vt:lpstr>
      <vt:lpstr>Word2Vec</vt:lpstr>
      <vt:lpstr>What is Word2Vec?</vt:lpstr>
      <vt:lpstr>Word2Vec Architectures</vt:lpstr>
      <vt:lpstr>Word2Vec Architectures contd.</vt:lpstr>
      <vt:lpstr>Inside the Word2Vec Neural Network (Skip-Gram)</vt:lpstr>
      <vt:lpstr>Inside the Word2Vec Neural Network</vt:lpstr>
      <vt:lpstr>Foundation and Formula</vt:lpstr>
      <vt:lpstr>Predicting Nearby Words (Skip-gram)</vt:lpstr>
      <vt:lpstr>Predicting Nearby Words (Skip-gram)</vt:lpstr>
      <vt:lpstr>Worked Example [Conceptual]</vt:lpstr>
      <vt:lpstr>From Training to Embeddings</vt:lpstr>
      <vt:lpstr>How Word2Vec Learns from Data</vt:lpstr>
      <vt:lpstr>How Word2Vec Learns from Data contd.</vt:lpstr>
      <vt:lpstr>Training Faster with Negative Sampling</vt:lpstr>
      <vt:lpstr>The Word Embedding Space</vt:lpstr>
      <vt:lpstr>The Word Embedding Space contd.</vt:lpstr>
      <vt:lpstr>How We Measure Word Similarity</vt:lpstr>
      <vt:lpstr>Bias in Embeddings</vt:lpstr>
      <vt:lpstr>Summary - Word2Vec</vt:lpstr>
      <vt:lpstr>Glove</vt:lpstr>
      <vt:lpstr>What is GloVe?</vt:lpstr>
      <vt:lpstr>What is GloVe?</vt:lpstr>
      <vt:lpstr>GloVe vs Word2Vec</vt:lpstr>
      <vt:lpstr>Reference</vt:lpstr>
      <vt:lpstr>Practical &amp; Wrap-Up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Gichuru Ryan</cp:lastModifiedBy>
  <cp:revision>38</cp:revision>
  <dcterms:created xsi:type="dcterms:W3CDTF">2025-09-17T02:44:08Z</dcterms:created>
  <dcterms:modified xsi:type="dcterms:W3CDTF">2025-11-12T17:42:04Z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